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ato" panose="020B0604020202020204" charset="0"/>
      <p:regular r:id="rId12"/>
      <p:bold r:id="rId13"/>
      <p:italic r:id="rId14"/>
      <p:boldItalic r:id="rId15"/>
    </p:embeddedFont>
    <p:embeddedFont>
      <p:font typeface="Montserrat"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ad3471f08d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ad3471f08d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ad3471f08d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ad3471f08d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500">
                <a:latin typeface="Times New Roman"/>
                <a:ea typeface="Times New Roman"/>
                <a:cs typeface="Times New Roman"/>
                <a:sym typeface="Times New Roman"/>
              </a:rPr>
              <a:t>Our initial and current “WHY” of the project still remains to “help people understand and better themselves and the result of their exercise on their physical/mental health hoping to give people a place to find motivation”. </a:t>
            </a:r>
            <a:endParaRPr sz="1500">
              <a:latin typeface="Times New Roman"/>
              <a:ea typeface="Times New Roman"/>
              <a:cs typeface="Times New Roman"/>
              <a:sym typeface="Times New Roman"/>
            </a:endParaRPr>
          </a:p>
          <a:p>
            <a:pPr marL="0" lvl="0" indent="0" algn="l" rtl="0">
              <a:lnSpc>
                <a:spcPct val="115000"/>
              </a:lnSpc>
              <a:spcBef>
                <a:spcPts val="1600"/>
              </a:spcBef>
              <a:spcAft>
                <a:spcPts val="0"/>
              </a:spcAft>
              <a:buClr>
                <a:schemeClr val="dk1"/>
              </a:buClr>
              <a:buSzPts val="1100"/>
              <a:buFont typeface="Arial"/>
              <a:buNone/>
            </a:pPr>
            <a:r>
              <a:rPr lang="en-GB" sz="1500">
                <a:latin typeface="Times New Roman"/>
                <a:ea typeface="Times New Roman"/>
                <a:cs typeface="Times New Roman"/>
                <a:sym typeface="Times New Roman"/>
              </a:rPr>
              <a:t>Our “WHAT” stays the same with a few changes coming into play has the code implementation process began. This website is still for all fitness levels, and it is still meant for expanding the knowledge of individuals (especially newbies) who are interested in the fitness world. However, it was decided that the community forum would be kept for a future MVP. The website is now intended for a single-user app.</a:t>
            </a:r>
            <a:endParaRPr sz="1500">
              <a:latin typeface="Times New Roman"/>
              <a:ea typeface="Times New Roman"/>
              <a:cs typeface="Times New Roman"/>
              <a:sym typeface="Times New Roman"/>
            </a:endParaRPr>
          </a:p>
          <a:p>
            <a:pPr marL="0" lvl="0" indent="0" algn="l" rtl="0">
              <a:lnSpc>
                <a:spcPct val="115000"/>
              </a:lnSpc>
              <a:spcBef>
                <a:spcPts val="1600"/>
              </a:spcBef>
              <a:spcAft>
                <a:spcPts val="0"/>
              </a:spcAft>
              <a:buClr>
                <a:schemeClr val="dk1"/>
              </a:buClr>
              <a:buSzPts val="1100"/>
              <a:buFont typeface="Arial"/>
              <a:buNone/>
            </a:pPr>
            <a:r>
              <a:rPr lang="en-GB" sz="1500">
                <a:latin typeface="Times New Roman"/>
                <a:ea typeface="Times New Roman"/>
                <a:cs typeface="Times New Roman"/>
                <a:sym typeface="Times New Roman"/>
              </a:rPr>
              <a:t> Our “WHO” hasn’t changed as this website is still intended for individuals who are curious and willing to begin/continue their fitness goals</a:t>
            </a:r>
            <a:endParaRPr sz="1500">
              <a:latin typeface="Times New Roman"/>
              <a:ea typeface="Times New Roman"/>
              <a:cs typeface="Times New Roman"/>
              <a:sym typeface="Times New Roman"/>
            </a:endParaRPr>
          </a:p>
          <a:p>
            <a:pPr marL="0" lvl="0" indent="0" algn="l" rtl="0">
              <a:spcBef>
                <a:spcPts val="16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ad3471f08d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ad3471f08d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Github Kanban Board is up to date but wasn't used as much as it was supposed to be because we had weekly meetings where we met at least twice a week which cleared up what was to be done for the week. Also we frequently used issues on github to clarify what bugs needed to be fixed as the implementation process carried on.</a:t>
            </a: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Use the docs created in Activity #2 (Project Scope, Project Chartier (project objectives)) as an idea template to begin coding website</a:t>
            </a: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Begin coding with architectural designs as the main point of direction</a:t>
            </a: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As  Implementation process began, user stories were considered and changed, therefore, some  functionality concepts were updated by either removing or building upon initial code.</a:t>
            </a: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MVP changed in a sense that the community forum is now considered as a future MVP (due to the limited time we got). Now our MVP involves our website being for a single user who will be  able to view a list of exercises, create workouts with various sets, explore already created workouts, and being able to see their completed workouts</a:t>
            </a: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Clr>
                <a:srgbClr val="000000"/>
              </a:buClr>
              <a:buSzPts val="1500"/>
              <a:buFont typeface="Times New Roman"/>
              <a:buChar char="●"/>
            </a:pPr>
            <a:r>
              <a:rPr lang="en-GB" sz="1500">
                <a:latin typeface="Times New Roman"/>
                <a:ea typeface="Times New Roman"/>
                <a:cs typeface="Times New Roman"/>
                <a:sym typeface="Times New Roman"/>
              </a:rPr>
              <a:t>Roles and Responsibilities changed dynamically as the strengths and weakness of each members was made known. Overall, our process moved from rigid to fluid in a sense that everyone ended up working on everything in the end.</a:t>
            </a:r>
            <a:endParaRPr sz="1500">
              <a:latin typeface="Times New Roman"/>
              <a:ea typeface="Times New Roman"/>
              <a:cs typeface="Times New Roman"/>
              <a:sym typeface="Times New Roman"/>
            </a:endParaRPr>
          </a:p>
          <a:p>
            <a:pPr marL="0" lvl="0" indent="0" algn="l" rtl="0">
              <a:spcBef>
                <a:spcPts val="16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d3471f08d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d3471f08d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After implementing majority of the website we decided to update some architectural designs, as they did not comply with the new design being produced</a:t>
            </a:r>
            <a:endParaRPr sz="1300">
              <a:latin typeface="Lato"/>
              <a:ea typeface="Lato"/>
              <a:cs typeface="Lato"/>
              <a:sym typeface="Lato"/>
            </a:endParaRPr>
          </a:p>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ERD was used as a template to build the database and observe how the data will be connected to other pages. The data flow diagram was extremely helpful at this point  as it made a path to how we will start implementing the back end.</a:t>
            </a:r>
            <a:endParaRPr sz="1300">
              <a:latin typeface="Lato"/>
              <a:ea typeface="Lato"/>
              <a:cs typeface="Lato"/>
              <a:sym typeface="Lato"/>
            </a:endParaRPr>
          </a:p>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Through the coding process our database implementation changed as we realized that more goes into the data which belongs to a user.</a:t>
            </a:r>
            <a:endParaRPr sz="1300">
              <a:latin typeface="Lato"/>
              <a:ea typeface="Lato"/>
              <a:cs typeface="Lato"/>
              <a:sym typeface="Lato"/>
            </a:endParaRPr>
          </a:p>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Lo-fi sketch gave a firm illustration on how our website will be laid out, which remained the same for the most part, just with minor changes to where the buttons are placed and removing not highly important decorations</a:t>
            </a:r>
            <a:endParaRPr sz="1300">
              <a:latin typeface="Lato"/>
              <a:ea typeface="Lato"/>
              <a:cs typeface="Lato"/>
              <a:sym typeface="Lato"/>
            </a:endParaRPr>
          </a:p>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MVC diagram gave a solid ground as to which data is meant to be stored as a model, view or controller.</a:t>
            </a:r>
            <a:endParaRPr sz="1300">
              <a:latin typeface="Lato"/>
              <a:ea typeface="Lato"/>
              <a:cs typeface="Lato"/>
              <a:sym typeface="Lato"/>
            </a:endParaRPr>
          </a:p>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Updating our  MVP played a big part in changing some architectural diagrams as we realized that with the limited time there is only so much that can be implemented.  Scratched Community forum.</a:t>
            </a:r>
            <a:endParaRPr sz="1300">
              <a:latin typeface="Lato"/>
              <a:ea typeface="Lato"/>
              <a:cs typeface="Lato"/>
              <a:sym typeface="La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ad3471f08d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ad3471f08d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Font typeface="Lato"/>
              <a:buChar char="●"/>
            </a:pPr>
            <a:r>
              <a:rPr lang="en-GB" sz="1300">
                <a:latin typeface="Lato"/>
                <a:ea typeface="Lato"/>
                <a:cs typeface="Lato"/>
                <a:sym typeface="Lato"/>
              </a:rPr>
              <a:t>Based on the feedback from our fellow peers we decided to reinstate a couple concepts such as the amount of exercises to choose from. There are a lot of exercises out there which most definitely will take up space, therefore, we plan on  only storing about  20 exercises to start, that way users can at least have a little diversity in the exercises they want to do.</a:t>
            </a:r>
            <a:endParaRPr sz="1300">
              <a:latin typeface="Lato"/>
              <a:ea typeface="Lato"/>
              <a:cs typeface="Lato"/>
              <a:sym typeface="Lato"/>
            </a:endParaRPr>
          </a:p>
          <a:p>
            <a:pPr marL="457200" lvl="0" indent="-311150" algn="l" rtl="0">
              <a:lnSpc>
                <a:spcPct val="115000"/>
              </a:lnSpc>
              <a:spcBef>
                <a:spcPts val="0"/>
              </a:spcBef>
              <a:spcAft>
                <a:spcPts val="0"/>
              </a:spcAft>
              <a:buSzPts val="1300"/>
              <a:buFont typeface="Lato"/>
              <a:buChar char="●"/>
            </a:pPr>
            <a:r>
              <a:rPr lang="en-GB" sz="1300">
                <a:latin typeface="Lato"/>
                <a:ea typeface="Lato"/>
                <a:cs typeface="Lato"/>
                <a:sym typeface="Lato"/>
              </a:rPr>
              <a:t>Through the feedback we became more aware of scope creep  as we realized we kept  introducing new ideas that could make the website more pleasant, however, time does not permit, therefore, they had to be cut out and placed as future MVPs </a:t>
            </a:r>
            <a:endParaRPr sz="1300">
              <a:latin typeface="Lato"/>
              <a:ea typeface="Lato"/>
              <a:cs typeface="Lato"/>
              <a:sym typeface="Lato"/>
            </a:endParaRPr>
          </a:p>
          <a:p>
            <a:pPr marL="457200" lvl="0" indent="-311150" algn="l" rtl="0">
              <a:lnSpc>
                <a:spcPct val="115000"/>
              </a:lnSpc>
              <a:spcBef>
                <a:spcPts val="0"/>
              </a:spcBef>
              <a:spcAft>
                <a:spcPts val="0"/>
              </a:spcAft>
              <a:buSzPts val="1300"/>
              <a:buFont typeface="Lato"/>
              <a:buChar char="●"/>
            </a:pPr>
            <a:r>
              <a:rPr lang="en-GB" sz="1300">
                <a:latin typeface="Lato"/>
                <a:ea typeface="Lato"/>
                <a:cs typeface="Lato"/>
                <a:sym typeface="Lato"/>
              </a:rPr>
              <a:t>Users stories were updated and  considered frequently when implementing the code. They were changed so the community forum would not be so integrated with it, as the community forum is considered as another mvp. Moreso, the updated user stories now  involves the user being able to browse already created workouts by other users.</a:t>
            </a:r>
            <a:endParaRPr sz="1300">
              <a:latin typeface="Lato"/>
              <a:ea typeface="Lato"/>
              <a:cs typeface="Lato"/>
              <a:sym typeface="Lato"/>
            </a:endParaRPr>
          </a:p>
          <a:p>
            <a:pPr marL="457200" lvl="0" indent="-311150" algn="l" rtl="0">
              <a:lnSpc>
                <a:spcPct val="115000"/>
              </a:lnSpc>
              <a:spcBef>
                <a:spcPts val="0"/>
              </a:spcBef>
              <a:spcAft>
                <a:spcPts val="0"/>
              </a:spcAft>
              <a:buSzPts val="1300"/>
              <a:buFont typeface="Lato"/>
              <a:buChar char="●"/>
            </a:pPr>
            <a:r>
              <a:rPr lang="en-GB" sz="1300">
                <a:latin typeface="Lato"/>
                <a:ea typeface="Lato"/>
                <a:cs typeface="Lato"/>
                <a:sym typeface="Lato"/>
              </a:rPr>
              <a:t>Since our  website incorporates user’s data and was singled to being for one user at a time we decided a login and signup page is necessary, which was then  implemented.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ad3471f08d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ad3471f08d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makes our design an MVP?</a:t>
            </a:r>
            <a:endParaRPr/>
          </a:p>
          <a:p>
            <a:pPr marL="0" lvl="0" indent="0" algn="l" rtl="0">
              <a:spcBef>
                <a:spcPts val="0"/>
              </a:spcBef>
              <a:spcAft>
                <a:spcPts val="0"/>
              </a:spcAft>
              <a:buNone/>
            </a:pPr>
            <a:r>
              <a:rPr lang="en-GB"/>
              <a:t>Users can experience our website without getting lost in the transition of pages, as well as it is easy for them to realize how their data is passed through each pages, for example, a table on the home page displays the user’s completed workouts as soon as they mark their workouts as completed.</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GB"/>
              <a:t>Everything works for the </a:t>
            </a:r>
            <a:r>
              <a:rPr lang="en-GB" b="1"/>
              <a:t>single user</a:t>
            </a:r>
            <a:r>
              <a:rPr lang="en-GB"/>
              <a:t> -&gt; workout builder, exercise browser, community workout browser</a:t>
            </a:r>
            <a:endParaRPr/>
          </a:p>
          <a:p>
            <a:pPr marL="457200" lvl="0" indent="-298450" algn="l" rtl="0">
              <a:spcBef>
                <a:spcPts val="0"/>
              </a:spcBef>
              <a:spcAft>
                <a:spcPts val="0"/>
              </a:spcAft>
              <a:buSzPts val="1100"/>
              <a:buChar char="●"/>
            </a:pPr>
            <a:r>
              <a:rPr lang="en-GB"/>
              <a:t>Community workouts allow </a:t>
            </a:r>
            <a:r>
              <a:rPr lang="en-GB" b="1"/>
              <a:t>exploration</a:t>
            </a:r>
            <a:r>
              <a:rPr lang="en-GB"/>
              <a:t> of other people’s ideas of what a workout should be</a:t>
            </a:r>
            <a:endParaRPr/>
          </a:p>
          <a:p>
            <a:pPr marL="914400" lvl="1" indent="-298450" algn="l" rtl="0">
              <a:spcBef>
                <a:spcPts val="0"/>
              </a:spcBef>
              <a:spcAft>
                <a:spcPts val="0"/>
              </a:spcAft>
              <a:buSzPts val="1100"/>
              <a:buChar char="○"/>
            </a:pPr>
            <a:r>
              <a:rPr lang="en-GB"/>
              <a:t>Enabling users to branch out on their own and experiment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ad3471f08d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ad3471f08d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000000"/>
              </a:buClr>
              <a:buSzPts val="1300"/>
              <a:buFont typeface="Lato"/>
              <a:buChar char="●"/>
            </a:pPr>
            <a:r>
              <a:rPr lang="en-GB" sz="1300">
                <a:latin typeface="Lato"/>
                <a:ea typeface="Lato"/>
                <a:cs typeface="Lato"/>
                <a:sym typeface="Lato"/>
              </a:rPr>
              <a:t>Development path: met during the weekend of Nov 21, there was miscommunication which brought confusion on how the project was going to progress. Fixed it by having another meeting and being honest and open about the issue that happened as well as how to carry on with the projects with the new information provided about the strengths and weaknesses of each member.</a:t>
            </a:r>
            <a:endParaRPr sz="1300">
              <a:latin typeface="Lato"/>
              <a:ea typeface="Lato"/>
              <a:cs typeface="Lato"/>
              <a:sym typeface="Lato"/>
            </a:endParaRPr>
          </a:p>
          <a:p>
            <a:pPr marL="0" lvl="0" indent="0" algn="l" rtl="0">
              <a:lnSpc>
                <a:spcPct val="115000"/>
              </a:lnSpc>
              <a:spcBef>
                <a:spcPts val="1600"/>
              </a:spcBef>
              <a:spcAft>
                <a:spcPts val="0"/>
              </a:spcAft>
              <a:buNone/>
            </a:pPr>
            <a:r>
              <a:rPr lang="en-GB">
                <a:solidFill>
                  <a:schemeClr val="dk1"/>
                </a:solidFill>
              </a:rPr>
              <a:t>These are the questions we would go through as a group but which each input from each member, as i think one person can't speak for the entire group.</a:t>
            </a:r>
            <a:endParaRPr>
              <a:solidFill>
                <a:schemeClr val="dk1"/>
              </a:solidFill>
            </a:endParaRPr>
          </a:p>
          <a:p>
            <a:pPr marL="0" lvl="0" indent="0" algn="l" rtl="0">
              <a:lnSpc>
                <a:spcPct val="115000"/>
              </a:lnSpc>
              <a:spcBef>
                <a:spcPts val="1600"/>
              </a:spcBef>
              <a:spcAft>
                <a:spcPts val="0"/>
              </a:spcAft>
              <a:buNone/>
            </a:pPr>
            <a:r>
              <a:rPr lang="en-GB">
                <a:solidFill>
                  <a:schemeClr val="dk1"/>
                </a:solidFill>
              </a:rPr>
              <a:t>How did you feel about this project? </a:t>
            </a:r>
            <a:endParaRPr>
              <a:solidFill>
                <a:schemeClr val="dk1"/>
              </a:solidFill>
            </a:endParaRPr>
          </a:p>
          <a:p>
            <a:pPr marL="0" lvl="0" indent="0" algn="l" rtl="0">
              <a:lnSpc>
                <a:spcPct val="115000"/>
              </a:lnSpc>
              <a:spcBef>
                <a:spcPts val="1600"/>
              </a:spcBef>
              <a:spcAft>
                <a:spcPts val="0"/>
              </a:spcAft>
              <a:buNone/>
            </a:pPr>
            <a:r>
              <a:rPr lang="en-GB">
                <a:solidFill>
                  <a:schemeClr val="dk1"/>
                </a:solidFill>
              </a:rPr>
              <a:t>Do you think your team was successful, or? </a:t>
            </a:r>
            <a:endParaRPr>
              <a:solidFill>
                <a:schemeClr val="dk1"/>
              </a:solidFill>
            </a:endParaRPr>
          </a:p>
          <a:p>
            <a:pPr marL="0" lvl="0" indent="0" algn="l" rtl="0">
              <a:lnSpc>
                <a:spcPct val="115000"/>
              </a:lnSpc>
              <a:spcBef>
                <a:spcPts val="1200"/>
              </a:spcBef>
              <a:spcAft>
                <a:spcPts val="0"/>
              </a:spcAft>
              <a:buNone/>
            </a:pPr>
            <a:r>
              <a:rPr lang="en-GB">
                <a:solidFill>
                  <a:schemeClr val="dk1"/>
                </a:solidFill>
              </a:rPr>
              <a:t>What did you like about the project? </a:t>
            </a:r>
            <a:endParaRPr>
              <a:solidFill>
                <a:schemeClr val="dk1"/>
              </a:solidFill>
            </a:endParaRPr>
          </a:p>
          <a:p>
            <a:pPr marL="0" lvl="0" indent="0" algn="l" rtl="0">
              <a:lnSpc>
                <a:spcPct val="115000"/>
              </a:lnSpc>
              <a:spcBef>
                <a:spcPts val="1200"/>
              </a:spcBef>
              <a:spcAft>
                <a:spcPts val="0"/>
              </a:spcAft>
              <a:buNone/>
            </a:pPr>
            <a:r>
              <a:rPr lang="en-GB">
                <a:solidFill>
                  <a:schemeClr val="dk1"/>
                </a:solidFill>
              </a:rPr>
              <a:t>What did you dislike about the project? </a:t>
            </a:r>
            <a:r>
              <a:rPr lang="en-GB" b="1">
                <a:solidFill>
                  <a:schemeClr val="dk1"/>
                </a:solidFill>
              </a:rPr>
              <a:t>Limited guidance</a:t>
            </a:r>
            <a:endParaRPr b="1">
              <a:solidFill>
                <a:schemeClr val="dk1"/>
              </a:solidFill>
            </a:endParaRPr>
          </a:p>
          <a:p>
            <a:pPr marL="0" lvl="0" indent="0" algn="l" rtl="0">
              <a:lnSpc>
                <a:spcPct val="115000"/>
              </a:lnSpc>
              <a:spcBef>
                <a:spcPts val="1200"/>
              </a:spcBef>
              <a:spcAft>
                <a:spcPts val="0"/>
              </a:spcAft>
              <a:buNone/>
            </a:pPr>
            <a:r>
              <a:rPr lang="en-GB">
                <a:solidFill>
                  <a:schemeClr val="dk1"/>
                </a:solidFill>
              </a:rPr>
              <a:t>What did your team feel most proud of throughout the entire project experience?</a:t>
            </a:r>
            <a:endParaRPr>
              <a:solidFill>
                <a:schemeClr val="dk1"/>
              </a:solidFill>
            </a:endParaRPr>
          </a:p>
          <a:p>
            <a:pPr marL="0" lvl="0" indent="0" algn="l" rtl="0">
              <a:lnSpc>
                <a:spcPct val="115000"/>
              </a:lnSpc>
              <a:spcBef>
                <a:spcPts val="1200"/>
              </a:spcBef>
              <a:spcAft>
                <a:spcPts val="0"/>
              </a:spcAft>
              <a:buNone/>
            </a:pPr>
            <a:r>
              <a:rPr lang="en-GB">
                <a:solidFill>
                  <a:schemeClr val="dk1"/>
                </a:solidFill>
              </a:rPr>
              <a:t>What did you learn about yourself as you collaborated and worked on this project (individually and as a team)</a:t>
            </a:r>
            <a:endParaRPr>
              <a:solidFill>
                <a:schemeClr val="dk1"/>
              </a:solidFill>
            </a:endParaRPr>
          </a:p>
          <a:p>
            <a:pPr marL="0" lvl="0" indent="0" algn="l" rtl="0">
              <a:lnSpc>
                <a:spcPct val="115000"/>
              </a:lnSpc>
              <a:spcBef>
                <a:spcPts val="1200"/>
              </a:spcBef>
              <a:spcAft>
                <a:spcPts val="0"/>
              </a:spcAft>
              <a:buNone/>
            </a:pPr>
            <a:r>
              <a:rPr lang="en-GB">
                <a:solidFill>
                  <a:schemeClr val="dk1"/>
                </a:solidFill>
              </a:rPr>
              <a:t>How will you use (or not use) what you have learned/experienced in this project going forward?</a:t>
            </a:r>
            <a:endParaRPr>
              <a:solidFill>
                <a:schemeClr val="dk1"/>
              </a:solidFill>
            </a:endParaRPr>
          </a:p>
          <a:p>
            <a:pPr marL="0" lvl="0" indent="0" algn="l" rtl="0">
              <a:lnSpc>
                <a:spcPct val="115000"/>
              </a:lnSpc>
              <a:spcBef>
                <a:spcPts val="1200"/>
              </a:spcBef>
              <a:spcAft>
                <a:spcPts val="0"/>
              </a:spcAft>
              <a:buNone/>
            </a:pPr>
            <a:r>
              <a:rPr lang="en-GB">
                <a:solidFill>
                  <a:schemeClr val="dk1"/>
                </a:solidFill>
              </a:rPr>
              <a:t>What "stuff &amp; things" related to this project would you like more help with? </a:t>
            </a:r>
            <a:endParaRPr>
              <a:solidFill>
                <a:schemeClr val="dk1"/>
              </a:solidFill>
            </a:endParaRPr>
          </a:p>
          <a:p>
            <a:pPr marL="0" lvl="0" indent="0" algn="l" rtl="0">
              <a:lnSpc>
                <a:spcPct val="115000"/>
              </a:lnSpc>
              <a:spcBef>
                <a:spcPts val="1200"/>
              </a:spcBef>
              <a:spcAft>
                <a:spcPts val="1600"/>
              </a:spcAft>
              <a:buNone/>
            </a:pPr>
            <a:endParaRPr sz="1300">
              <a:latin typeface="Lato"/>
              <a:ea typeface="Lato"/>
              <a:cs typeface="Lato"/>
              <a:sym typeface="La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e769b1df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e769b1df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000">
                <a:latin typeface="Times New Roman"/>
                <a:ea typeface="Times New Roman"/>
                <a:cs typeface="Times New Roman"/>
                <a:sym typeface="Times New Roman"/>
              </a:rPr>
              <a:t>The				Ps</a:t>
            </a:r>
            <a:endParaRPr sz="5000">
              <a:latin typeface="Times New Roman"/>
              <a:ea typeface="Times New Roman"/>
              <a:cs typeface="Times New Roman"/>
              <a:sym typeface="Times New Roman"/>
            </a:endParaRPr>
          </a:p>
        </p:txBody>
      </p:sp>
      <p:sp>
        <p:nvSpPr>
          <p:cNvPr id="135" name="Google Shape;135;p13"/>
          <p:cNvSpPr txBox="1">
            <a:spLocks noGrp="1"/>
          </p:cNvSpPr>
          <p:nvPr>
            <p:ph type="subTitle" idx="1"/>
          </p:nvPr>
        </p:nvSpPr>
        <p:spPr>
          <a:xfrm>
            <a:off x="4169550" y="3924925"/>
            <a:ext cx="43851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latin typeface="Times New Roman"/>
                <a:ea typeface="Times New Roman"/>
                <a:cs typeface="Times New Roman"/>
                <a:sym typeface="Times New Roman"/>
              </a:rPr>
              <a:t>Erika McCluskey,  Jacob Meyer,  Favor Fasunwon</a:t>
            </a:r>
            <a:endParaRPr sz="1600">
              <a:latin typeface="Times New Roman"/>
              <a:ea typeface="Times New Roman"/>
              <a:cs typeface="Times New Roman"/>
              <a:sym typeface="Times New Roman"/>
            </a:endParaRPr>
          </a:p>
        </p:txBody>
      </p:sp>
      <p:pic>
        <p:nvPicPr>
          <p:cNvPr id="136" name="Google Shape;136;p13"/>
          <p:cNvPicPr preferRelativeResize="0"/>
          <p:nvPr/>
        </p:nvPicPr>
        <p:blipFill>
          <a:blip r:embed="rId3">
            <a:alphaModFix/>
          </a:blip>
          <a:stretch>
            <a:fillRect/>
          </a:stretch>
        </p:blipFill>
        <p:spPr>
          <a:xfrm>
            <a:off x="4738175" y="1633950"/>
            <a:ext cx="1578900" cy="1578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Project Idea Refresher</a:t>
            </a:r>
            <a:endParaRPr sz="2700">
              <a:latin typeface="Times New Roman"/>
              <a:ea typeface="Times New Roman"/>
              <a:cs typeface="Times New Roman"/>
              <a:sym typeface="Times New Roman"/>
            </a:endParaRPr>
          </a:p>
        </p:txBody>
      </p:sp>
      <p:sp>
        <p:nvSpPr>
          <p:cNvPr id="142" name="Google Shape;142;p14"/>
          <p:cNvSpPr txBox="1">
            <a:spLocks noGrp="1"/>
          </p:cNvSpPr>
          <p:nvPr>
            <p:ph type="body" idx="1"/>
          </p:nvPr>
        </p:nvSpPr>
        <p:spPr>
          <a:xfrm>
            <a:off x="2546000" y="1852325"/>
            <a:ext cx="6148800" cy="31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latin typeface="Times New Roman"/>
                <a:ea typeface="Times New Roman"/>
                <a:cs typeface="Times New Roman"/>
                <a:sym typeface="Times New Roman"/>
              </a:rPr>
              <a:t>Workout Website → Progress: Your Path to Success (Brand name)</a:t>
            </a:r>
            <a:endParaRPr sz="1500">
              <a:latin typeface="Times New Roman"/>
              <a:ea typeface="Times New Roman"/>
              <a:cs typeface="Times New Roman"/>
              <a:sym typeface="Times New Roman"/>
            </a:endParaRPr>
          </a:p>
          <a:p>
            <a:pPr marL="0" lvl="0" indent="0" algn="l" rtl="0">
              <a:spcBef>
                <a:spcPts val="1600"/>
              </a:spcBef>
              <a:spcAft>
                <a:spcPts val="0"/>
              </a:spcAft>
              <a:buNone/>
            </a:pPr>
            <a:r>
              <a:rPr lang="en-GB" sz="1500">
                <a:latin typeface="Times New Roman"/>
                <a:ea typeface="Times New Roman"/>
                <a:cs typeface="Times New Roman"/>
                <a:sym typeface="Times New Roman"/>
              </a:rPr>
              <a:t>Tackle the health of individuals, especially in this time period (Corona time).</a:t>
            </a:r>
            <a:endParaRPr sz="1500">
              <a:latin typeface="Times New Roman"/>
              <a:ea typeface="Times New Roman"/>
              <a:cs typeface="Times New Roman"/>
              <a:sym typeface="Times New Roman"/>
            </a:endParaRPr>
          </a:p>
          <a:p>
            <a:pPr marL="0" lvl="0" indent="0" algn="l" rtl="0">
              <a:spcBef>
                <a:spcPts val="1600"/>
              </a:spcBef>
              <a:spcAft>
                <a:spcPts val="0"/>
              </a:spcAft>
              <a:buNone/>
            </a:pPr>
            <a:r>
              <a:rPr lang="en-GB" sz="1500">
                <a:latin typeface="Times New Roman"/>
                <a:ea typeface="Times New Roman"/>
                <a:cs typeface="Times New Roman"/>
                <a:sym typeface="Times New Roman"/>
              </a:rPr>
              <a:t>What this website is intended for includes:</a:t>
            </a:r>
            <a:endParaRPr sz="1500">
              <a:latin typeface="Times New Roman"/>
              <a:ea typeface="Times New Roman"/>
              <a:cs typeface="Times New Roman"/>
              <a:sym typeface="Times New Roman"/>
            </a:endParaRPr>
          </a:p>
          <a:p>
            <a:pPr marL="457200" lvl="0" indent="-323850" algn="l" rtl="0">
              <a:spcBef>
                <a:spcPts val="1600"/>
              </a:spcBef>
              <a:spcAft>
                <a:spcPts val="0"/>
              </a:spcAft>
              <a:buSzPts val="1500"/>
              <a:buFont typeface="Times New Roman"/>
              <a:buChar char="●"/>
            </a:pPr>
            <a:r>
              <a:rPr lang="en-GB" sz="1500">
                <a:latin typeface="Times New Roman"/>
                <a:ea typeface="Times New Roman"/>
                <a:cs typeface="Times New Roman"/>
                <a:sym typeface="Times New Roman"/>
              </a:rPr>
              <a:t>Encouraging individuals to be engaged with exercise</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GB" sz="1500">
                <a:latin typeface="Times New Roman"/>
                <a:ea typeface="Times New Roman"/>
                <a:cs typeface="Times New Roman"/>
                <a:sym typeface="Times New Roman"/>
              </a:rPr>
              <a:t>Promote healthy living</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GB" sz="1500">
                <a:latin typeface="Times New Roman"/>
                <a:ea typeface="Times New Roman"/>
                <a:cs typeface="Times New Roman"/>
                <a:sym typeface="Times New Roman"/>
              </a:rPr>
              <a:t>Knowing that Exercise is actually fun (some might say this is a bit of a stretch)</a:t>
            </a:r>
            <a:endParaRPr sz="1500">
              <a:latin typeface="Times New Roman"/>
              <a:ea typeface="Times New Roman"/>
              <a:cs typeface="Times New Roman"/>
              <a:sym typeface="Times New Roman"/>
            </a:endParaRPr>
          </a:p>
          <a:p>
            <a:pPr marL="0" lvl="0" indent="0" algn="l" rtl="0">
              <a:spcBef>
                <a:spcPts val="1600"/>
              </a:spcBef>
              <a:spcAft>
                <a:spcPts val="1600"/>
              </a:spcAft>
              <a:buNone/>
            </a:pPr>
            <a:endParaRPr sz="1600">
              <a:latin typeface="Times New Roman"/>
              <a:ea typeface="Times New Roman"/>
              <a:cs typeface="Times New Roman"/>
              <a:sym typeface="Times New Roman"/>
            </a:endParaRPr>
          </a:p>
        </p:txBody>
      </p:sp>
      <p:pic>
        <p:nvPicPr>
          <p:cNvPr id="143" name="Google Shape;143;p14"/>
          <p:cNvPicPr preferRelativeResize="0"/>
          <p:nvPr/>
        </p:nvPicPr>
        <p:blipFill>
          <a:blip r:embed="rId3">
            <a:alphaModFix/>
          </a:blip>
          <a:stretch>
            <a:fillRect/>
          </a:stretch>
        </p:blipFill>
        <p:spPr>
          <a:xfrm>
            <a:off x="7033850" y="6750"/>
            <a:ext cx="2110150" cy="1688100"/>
          </a:xfrm>
          <a:prstGeom prst="rect">
            <a:avLst/>
          </a:prstGeom>
          <a:noFill/>
          <a:ln>
            <a:noFill/>
          </a:ln>
        </p:spPr>
      </p:pic>
      <p:pic>
        <p:nvPicPr>
          <p:cNvPr id="144" name="Google Shape;144;p14"/>
          <p:cNvPicPr preferRelativeResize="0"/>
          <p:nvPr/>
        </p:nvPicPr>
        <p:blipFill>
          <a:blip r:embed="rId4">
            <a:alphaModFix/>
          </a:blip>
          <a:stretch>
            <a:fillRect/>
          </a:stretch>
        </p:blipFill>
        <p:spPr>
          <a:xfrm>
            <a:off x="-12" y="3000363"/>
            <a:ext cx="2143125"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The Beginning To Current</a:t>
            </a:r>
            <a:endParaRPr sz="2700">
              <a:latin typeface="Times New Roman"/>
              <a:ea typeface="Times New Roman"/>
              <a:cs typeface="Times New Roman"/>
              <a:sym typeface="Times New Roman"/>
            </a:endParaRPr>
          </a:p>
        </p:txBody>
      </p:sp>
      <p:sp>
        <p:nvSpPr>
          <p:cNvPr id="150" name="Google Shape;150;p15"/>
          <p:cNvSpPr txBox="1">
            <a:spLocks noGrp="1"/>
          </p:cNvSpPr>
          <p:nvPr>
            <p:ph type="body" idx="1"/>
          </p:nvPr>
        </p:nvSpPr>
        <p:spPr>
          <a:xfrm>
            <a:off x="2453800" y="1522625"/>
            <a:ext cx="4363800" cy="2983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“WHAT” was reduced from a “fitness social” site to more of a single-user tracker/utility app </a:t>
            </a:r>
            <a:endParaRPr sz="1800">
              <a:solidFill>
                <a:srgbClr val="FFFFFF"/>
              </a:solidFill>
              <a:latin typeface="Times New Roman"/>
              <a:ea typeface="Times New Roman"/>
              <a:cs typeface="Times New Roman"/>
              <a:sym typeface="Times New Roman"/>
            </a:endParaRPr>
          </a:p>
          <a:p>
            <a:pPr marL="457200" lvl="0" indent="-342900" algn="l" rtl="0">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“WHY” stayed the same </a:t>
            </a:r>
            <a:endParaRPr sz="1800">
              <a:solidFill>
                <a:srgbClr val="FFFFFF"/>
              </a:solidFill>
              <a:latin typeface="Times New Roman"/>
              <a:ea typeface="Times New Roman"/>
              <a:cs typeface="Times New Roman"/>
              <a:sym typeface="Times New Roman"/>
            </a:endParaRPr>
          </a:p>
          <a:p>
            <a:pPr marL="457200" lvl="0" indent="-342900" algn="l" rtl="0">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“WHO” is still directed to those who are willing and curious to begin/continue their fitness journey</a:t>
            </a:r>
            <a:endParaRPr sz="1800">
              <a:solidFill>
                <a:srgbClr val="FFFFFF"/>
              </a:solidFill>
              <a:latin typeface="Times New Roman"/>
              <a:ea typeface="Times New Roman"/>
              <a:cs typeface="Times New Roman"/>
              <a:sym typeface="Times New Roman"/>
            </a:endParaRPr>
          </a:p>
        </p:txBody>
      </p:sp>
      <p:pic>
        <p:nvPicPr>
          <p:cNvPr id="151" name="Google Shape;151;p15"/>
          <p:cNvPicPr preferRelativeResize="0"/>
          <p:nvPr/>
        </p:nvPicPr>
        <p:blipFill>
          <a:blip r:embed="rId3">
            <a:alphaModFix/>
          </a:blip>
          <a:stretch>
            <a:fillRect/>
          </a:stretch>
        </p:blipFill>
        <p:spPr>
          <a:xfrm>
            <a:off x="0" y="3387425"/>
            <a:ext cx="2341425" cy="1756075"/>
          </a:xfrm>
          <a:prstGeom prst="rect">
            <a:avLst/>
          </a:prstGeom>
          <a:noFill/>
          <a:ln>
            <a:noFill/>
          </a:ln>
        </p:spPr>
      </p:pic>
      <p:pic>
        <p:nvPicPr>
          <p:cNvPr id="152" name="Google Shape;152;p15"/>
          <p:cNvPicPr preferRelativeResize="0"/>
          <p:nvPr/>
        </p:nvPicPr>
        <p:blipFill>
          <a:blip r:embed="rId4">
            <a:alphaModFix/>
          </a:blip>
          <a:stretch>
            <a:fillRect/>
          </a:stretch>
        </p:blipFill>
        <p:spPr>
          <a:xfrm>
            <a:off x="7088875" y="0"/>
            <a:ext cx="2055125" cy="2055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Project Progress/Plan</a:t>
            </a:r>
            <a:endParaRPr sz="2700">
              <a:latin typeface="Times New Roman"/>
              <a:ea typeface="Times New Roman"/>
              <a:cs typeface="Times New Roman"/>
              <a:sym typeface="Times New Roman"/>
            </a:endParaRPr>
          </a:p>
        </p:txBody>
      </p:sp>
      <p:sp>
        <p:nvSpPr>
          <p:cNvPr id="158" name="Google Shape;158;p16"/>
          <p:cNvSpPr txBox="1">
            <a:spLocks noGrp="1"/>
          </p:cNvSpPr>
          <p:nvPr>
            <p:ph type="body" idx="1"/>
          </p:nvPr>
        </p:nvSpPr>
        <p:spPr>
          <a:xfrm>
            <a:off x="2536225" y="1697025"/>
            <a:ext cx="4794900" cy="2702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MVP Changed</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Used docs from activity #2 to approach how the project will play out</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Update code and docs as required to produce a reasonable MVP</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Updating Role and Responsibilities of each member</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From rigid to fluid -&gt; everyone ended up working on everything</a:t>
            </a:r>
            <a:endParaRPr sz="1800">
              <a:latin typeface="Times New Roman"/>
              <a:ea typeface="Times New Roman"/>
              <a:cs typeface="Times New Roman"/>
              <a:sym typeface="Times New Roman"/>
            </a:endParaRPr>
          </a:p>
        </p:txBody>
      </p:sp>
      <p:pic>
        <p:nvPicPr>
          <p:cNvPr id="159" name="Google Shape;159;p16"/>
          <p:cNvPicPr preferRelativeResize="0"/>
          <p:nvPr/>
        </p:nvPicPr>
        <p:blipFill>
          <a:blip r:embed="rId3">
            <a:alphaModFix/>
          </a:blip>
          <a:stretch>
            <a:fillRect/>
          </a:stretch>
        </p:blipFill>
        <p:spPr>
          <a:xfrm>
            <a:off x="7000875" y="0"/>
            <a:ext cx="2143122" cy="1837761"/>
          </a:xfrm>
          <a:prstGeom prst="rect">
            <a:avLst/>
          </a:prstGeom>
          <a:noFill/>
          <a:ln>
            <a:noFill/>
          </a:ln>
        </p:spPr>
      </p:pic>
      <p:pic>
        <p:nvPicPr>
          <p:cNvPr id="160" name="Google Shape;160;p16"/>
          <p:cNvPicPr preferRelativeResize="0"/>
          <p:nvPr/>
        </p:nvPicPr>
        <p:blipFill>
          <a:blip r:embed="rId4">
            <a:alphaModFix/>
          </a:blip>
          <a:stretch>
            <a:fillRect/>
          </a:stretch>
        </p:blipFill>
        <p:spPr>
          <a:xfrm>
            <a:off x="0" y="3032599"/>
            <a:ext cx="1926000" cy="2110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Architectural Design</a:t>
            </a:r>
            <a:endParaRPr sz="2700">
              <a:latin typeface="Times New Roman"/>
              <a:ea typeface="Times New Roman"/>
              <a:cs typeface="Times New Roman"/>
              <a:sym typeface="Times New Roman"/>
            </a:endParaRPr>
          </a:p>
        </p:txBody>
      </p:sp>
      <p:sp>
        <p:nvSpPr>
          <p:cNvPr id="166" name="Google Shape;166;p17"/>
          <p:cNvSpPr txBox="1">
            <a:spLocks noGrp="1"/>
          </p:cNvSpPr>
          <p:nvPr>
            <p:ph type="body" idx="1"/>
          </p:nvPr>
        </p:nvSpPr>
        <p:spPr>
          <a:xfrm>
            <a:off x="2149900" y="1383525"/>
            <a:ext cx="4599900" cy="3258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As the implementation process carried on some architectural designs changed</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Lo-fi sketch was updated, as it  illustrated a firm concept of how the website should look like</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Data flow diagram provided a sensible concept to the movement of data with respect to users stories.</a:t>
            </a:r>
            <a:endParaRPr sz="1800">
              <a:latin typeface="Times New Roman"/>
              <a:ea typeface="Times New Roman"/>
              <a:cs typeface="Times New Roman"/>
              <a:sym typeface="Times New Roman"/>
            </a:endParaRPr>
          </a:p>
        </p:txBody>
      </p:sp>
      <p:pic>
        <p:nvPicPr>
          <p:cNvPr id="167" name="Google Shape;167;p17"/>
          <p:cNvPicPr preferRelativeResize="0"/>
          <p:nvPr/>
        </p:nvPicPr>
        <p:blipFill>
          <a:blip r:embed="rId3">
            <a:alphaModFix/>
          </a:blip>
          <a:stretch>
            <a:fillRect/>
          </a:stretch>
        </p:blipFill>
        <p:spPr>
          <a:xfrm>
            <a:off x="0" y="3231700"/>
            <a:ext cx="2089400" cy="1911801"/>
          </a:xfrm>
          <a:prstGeom prst="rect">
            <a:avLst/>
          </a:prstGeom>
          <a:noFill/>
          <a:ln>
            <a:noFill/>
          </a:ln>
        </p:spPr>
      </p:pic>
      <p:pic>
        <p:nvPicPr>
          <p:cNvPr id="168" name="Google Shape;168;p17"/>
          <p:cNvPicPr preferRelativeResize="0"/>
          <p:nvPr/>
        </p:nvPicPr>
        <p:blipFill>
          <a:blip r:embed="rId4">
            <a:alphaModFix/>
          </a:blip>
          <a:stretch>
            <a:fillRect/>
          </a:stretch>
        </p:blipFill>
        <p:spPr>
          <a:xfrm>
            <a:off x="6766731" y="0"/>
            <a:ext cx="2377269" cy="13835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8"/>
          <p:cNvSpPr txBox="1">
            <a:spLocks noGrp="1"/>
          </p:cNvSpPr>
          <p:nvPr>
            <p:ph type="title"/>
          </p:nvPr>
        </p:nvSpPr>
        <p:spPr>
          <a:xfrm>
            <a:off x="864375" y="3757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Impact of Feedback (The Galaxy Coasters)</a:t>
            </a:r>
            <a:endParaRPr sz="2700">
              <a:latin typeface="Times New Roman"/>
              <a:ea typeface="Times New Roman"/>
              <a:cs typeface="Times New Roman"/>
              <a:sym typeface="Times New Roman"/>
            </a:endParaRPr>
          </a:p>
        </p:txBody>
      </p:sp>
      <p:sp>
        <p:nvSpPr>
          <p:cNvPr id="174" name="Google Shape;174;p18"/>
          <p:cNvSpPr txBox="1">
            <a:spLocks noGrp="1"/>
          </p:cNvSpPr>
          <p:nvPr>
            <p:ph type="body" idx="1"/>
          </p:nvPr>
        </p:nvSpPr>
        <p:spPr>
          <a:xfrm>
            <a:off x="3001350" y="1443475"/>
            <a:ext cx="3631200" cy="291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Justify Exercise List</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Beware of Scope creep</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Update Users stories</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Add Login/Signup page</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Tim’s comment on rationalizing MVP (community forum could be another MVP (exclude))</a:t>
            </a:r>
            <a:endParaRPr sz="1800">
              <a:latin typeface="Times New Roman"/>
              <a:ea typeface="Times New Roman"/>
              <a:cs typeface="Times New Roman"/>
              <a:sym typeface="Times New Roman"/>
            </a:endParaRPr>
          </a:p>
        </p:txBody>
      </p:sp>
      <p:pic>
        <p:nvPicPr>
          <p:cNvPr id="175" name="Google Shape;175;p18"/>
          <p:cNvPicPr preferRelativeResize="0"/>
          <p:nvPr/>
        </p:nvPicPr>
        <p:blipFill>
          <a:blip r:embed="rId3">
            <a:alphaModFix/>
          </a:blip>
          <a:stretch>
            <a:fillRect/>
          </a:stretch>
        </p:blipFill>
        <p:spPr>
          <a:xfrm>
            <a:off x="0" y="3100575"/>
            <a:ext cx="2729975" cy="2042925"/>
          </a:xfrm>
          <a:prstGeom prst="rect">
            <a:avLst/>
          </a:prstGeom>
          <a:noFill/>
          <a:ln>
            <a:noFill/>
          </a:ln>
        </p:spPr>
      </p:pic>
      <p:pic>
        <p:nvPicPr>
          <p:cNvPr id="176" name="Google Shape;176;p18"/>
          <p:cNvPicPr preferRelativeResize="0"/>
          <p:nvPr/>
        </p:nvPicPr>
        <p:blipFill>
          <a:blip r:embed="rId4">
            <a:alphaModFix/>
          </a:blip>
          <a:stretch>
            <a:fillRect/>
          </a:stretch>
        </p:blipFill>
        <p:spPr>
          <a:xfrm>
            <a:off x="6937350" y="0"/>
            <a:ext cx="2206650" cy="242731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Website Functionality</a:t>
            </a:r>
            <a:endParaRPr sz="2700">
              <a:latin typeface="Times New Roman"/>
              <a:ea typeface="Times New Roman"/>
              <a:cs typeface="Times New Roman"/>
              <a:sym typeface="Times New Roman"/>
            </a:endParaRPr>
          </a:p>
        </p:txBody>
      </p:sp>
      <p:sp>
        <p:nvSpPr>
          <p:cNvPr id="182" name="Google Shape;182;p19"/>
          <p:cNvSpPr txBox="1">
            <a:spLocks noGrp="1"/>
          </p:cNvSpPr>
          <p:nvPr>
            <p:ph type="body" idx="1"/>
          </p:nvPr>
        </p:nvSpPr>
        <p:spPr>
          <a:xfrm>
            <a:off x="1945375" y="1199400"/>
            <a:ext cx="4875000" cy="27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latin typeface="Times New Roman"/>
                <a:ea typeface="Times New Roman"/>
                <a:cs typeface="Times New Roman"/>
                <a:sym typeface="Times New Roman"/>
              </a:rPr>
              <a:t>Some basic functionality include:</a:t>
            </a:r>
            <a:endParaRPr sz="1800">
              <a:latin typeface="Times New Roman"/>
              <a:ea typeface="Times New Roman"/>
              <a:cs typeface="Times New Roman"/>
              <a:sym typeface="Times New Roman"/>
            </a:endParaRPr>
          </a:p>
          <a:p>
            <a:pPr marL="457200" lvl="0" indent="-342900" algn="l" rtl="0">
              <a:spcBef>
                <a:spcPts val="1600"/>
              </a:spcBef>
              <a:spcAft>
                <a:spcPts val="0"/>
              </a:spcAft>
              <a:buSzPts val="1800"/>
              <a:buFont typeface="Times New Roman"/>
              <a:buChar char="●"/>
            </a:pPr>
            <a:r>
              <a:rPr lang="en-GB" sz="1800">
                <a:latin typeface="Times New Roman"/>
                <a:ea typeface="Times New Roman"/>
                <a:cs typeface="Times New Roman"/>
                <a:sym typeface="Times New Roman"/>
              </a:rPr>
              <a:t>Login/Signup</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Interactive Navbar to direct to desired page</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Create a new workout</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View Exercises with their targeted muscle groups</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View completed workouts</a:t>
            </a:r>
            <a:endParaRPr sz="1800">
              <a:latin typeface="Times New Roman"/>
              <a:ea typeface="Times New Roman"/>
              <a:cs typeface="Times New Roman"/>
              <a:sym typeface="Times New Roman"/>
            </a:endParaRPr>
          </a:p>
          <a:p>
            <a:pPr marL="0" lvl="0" indent="0" algn="l" rtl="0">
              <a:spcBef>
                <a:spcPts val="1600"/>
              </a:spcBef>
              <a:spcAft>
                <a:spcPts val="0"/>
              </a:spcAft>
              <a:buNone/>
            </a:pPr>
            <a:r>
              <a:rPr lang="en-GB" sz="1800">
                <a:latin typeface="Times New Roman"/>
                <a:ea typeface="Times New Roman"/>
                <a:cs typeface="Times New Roman"/>
                <a:sym typeface="Times New Roman"/>
              </a:rPr>
              <a:t>What makes our design an MVP??</a:t>
            </a:r>
            <a:endParaRPr sz="1800">
              <a:latin typeface="Times New Roman"/>
              <a:ea typeface="Times New Roman"/>
              <a:cs typeface="Times New Roman"/>
              <a:sym typeface="Times New Roman"/>
            </a:endParaRPr>
          </a:p>
          <a:p>
            <a:pPr marL="0" lvl="0" indent="0" algn="l" rtl="0">
              <a:spcBef>
                <a:spcPts val="1600"/>
              </a:spcBef>
              <a:spcAft>
                <a:spcPts val="0"/>
              </a:spcAft>
              <a:buNone/>
            </a:pPr>
            <a:r>
              <a:rPr lang="en-GB" sz="1800">
                <a:latin typeface="Times New Roman"/>
                <a:ea typeface="Times New Roman"/>
                <a:cs typeface="Times New Roman"/>
                <a:sym typeface="Times New Roman"/>
              </a:rPr>
              <a:t>These and more functionality will be illustrated for better understanding within the Demo</a:t>
            </a:r>
            <a:endParaRPr sz="1800">
              <a:latin typeface="Times New Roman"/>
              <a:ea typeface="Times New Roman"/>
              <a:cs typeface="Times New Roman"/>
              <a:sym typeface="Times New Roman"/>
            </a:endParaRPr>
          </a:p>
          <a:p>
            <a:pPr marL="0" lvl="0" indent="0" algn="l" rtl="0">
              <a:spcBef>
                <a:spcPts val="1600"/>
              </a:spcBef>
              <a:spcAft>
                <a:spcPts val="1600"/>
              </a:spcAft>
              <a:buNone/>
            </a:pPr>
            <a:endParaRPr/>
          </a:p>
        </p:txBody>
      </p:sp>
      <p:pic>
        <p:nvPicPr>
          <p:cNvPr id="183" name="Google Shape;183;p19"/>
          <p:cNvPicPr preferRelativeResize="0"/>
          <p:nvPr/>
        </p:nvPicPr>
        <p:blipFill>
          <a:blip r:embed="rId3">
            <a:alphaModFix/>
          </a:blip>
          <a:stretch>
            <a:fillRect/>
          </a:stretch>
        </p:blipFill>
        <p:spPr>
          <a:xfrm>
            <a:off x="-1" y="3480200"/>
            <a:ext cx="1945374" cy="1663300"/>
          </a:xfrm>
          <a:prstGeom prst="rect">
            <a:avLst/>
          </a:prstGeom>
          <a:noFill/>
          <a:ln>
            <a:noFill/>
          </a:ln>
        </p:spPr>
      </p:pic>
      <p:pic>
        <p:nvPicPr>
          <p:cNvPr id="184" name="Google Shape;184;p19"/>
          <p:cNvPicPr preferRelativeResize="0"/>
          <p:nvPr/>
        </p:nvPicPr>
        <p:blipFill>
          <a:blip r:embed="rId4">
            <a:alphaModFix/>
          </a:blip>
          <a:stretch>
            <a:fillRect/>
          </a:stretch>
        </p:blipFill>
        <p:spPr>
          <a:xfrm>
            <a:off x="6482720" y="0"/>
            <a:ext cx="2661280" cy="1663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latin typeface="Times New Roman"/>
                <a:ea typeface="Times New Roman"/>
                <a:cs typeface="Times New Roman"/>
                <a:sym typeface="Times New Roman"/>
              </a:rPr>
              <a:t>Reflection Time!!!</a:t>
            </a:r>
            <a:endParaRPr sz="2700">
              <a:latin typeface="Times New Roman"/>
              <a:ea typeface="Times New Roman"/>
              <a:cs typeface="Times New Roman"/>
              <a:sym typeface="Times New Roman"/>
            </a:endParaRPr>
          </a:p>
        </p:txBody>
      </p:sp>
      <p:sp>
        <p:nvSpPr>
          <p:cNvPr id="190" name="Google Shape;190;p20"/>
          <p:cNvSpPr txBox="1">
            <a:spLocks noGrp="1"/>
          </p:cNvSpPr>
          <p:nvPr>
            <p:ph type="body" idx="1"/>
          </p:nvPr>
        </p:nvSpPr>
        <p:spPr>
          <a:xfrm>
            <a:off x="2449200" y="1461000"/>
            <a:ext cx="4735500" cy="291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Change in Roles and Responsibility</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Development path</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Communication is Key</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GB" sz="1800">
                <a:latin typeface="Times New Roman"/>
                <a:ea typeface="Times New Roman"/>
                <a:cs typeface="Times New Roman"/>
                <a:sym typeface="Times New Roman"/>
              </a:rPr>
              <a:t>Knowing members strengths and weaknesses</a:t>
            </a:r>
            <a:endParaRPr sz="1800">
              <a:latin typeface="Times New Roman"/>
              <a:ea typeface="Times New Roman"/>
              <a:cs typeface="Times New Roman"/>
              <a:sym typeface="Times New Roman"/>
            </a:endParaRPr>
          </a:p>
        </p:txBody>
      </p:sp>
      <p:pic>
        <p:nvPicPr>
          <p:cNvPr id="191" name="Google Shape;191;p20"/>
          <p:cNvPicPr preferRelativeResize="0"/>
          <p:nvPr/>
        </p:nvPicPr>
        <p:blipFill>
          <a:blip r:embed="rId3">
            <a:alphaModFix/>
          </a:blip>
          <a:stretch>
            <a:fillRect/>
          </a:stretch>
        </p:blipFill>
        <p:spPr>
          <a:xfrm>
            <a:off x="0" y="2571750"/>
            <a:ext cx="1714500" cy="2571750"/>
          </a:xfrm>
          <a:prstGeom prst="rect">
            <a:avLst/>
          </a:prstGeom>
          <a:noFill/>
          <a:ln>
            <a:noFill/>
          </a:ln>
        </p:spPr>
      </p:pic>
      <p:pic>
        <p:nvPicPr>
          <p:cNvPr id="192" name="Google Shape;192;p20"/>
          <p:cNvPicPr preferRelativeResize="0"/>
          <p:nvPr/>
        </p:nvPicPr>
        <p:blipFill>
          <a:blip r:embed="rId4">
            <a:alphaModFix/>
          </a:blip>
          <a:stretch>
            <a:fillRect/>
          </a:stretch>
        </p:blipFill>
        <p:spPr>
          <a:xfrm>
            <a:off x="7184700" y="0"/>
            <a:ext cx="1959300" cy="1959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1"/>
          <p:cNvSpPr txBox="1">
            <a:spLocks noGrp="1"/>
          </p:cNvSpPr>
          <p:nvPr>
            <p:ph type="title"/>
          </p:nvPr>
        </p:nvSpPr>
        <p:spPr>
          <a:xfrm>
            <a:off x="1052550" y="21147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400">
                <a:latin typeface="Times New Roman"/>
                <a:ea typeface="Times New Roman"/>
                <a:cs typeface="Times New Roman"/>
                <a:sym typeface="Times New Roman"/>
              </a:rPr>
              <a:t>Q&amp;A</a:t>
            </a:r>
            <a:endParaRPr sz="44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1434</Words>
  <Application>Microsoft Office PowerPoint</Application>
  <PresentationFormat>On-screen Show (16:9)</PresentationFormat>
  <Paragraphs>79</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Times New Roman</vt:lpstr>
      <vt:lpstr>Arial</vt:lpstr>
      <vt:lpstr>Montserrat</vt:lpstr>
      <vt:lpstr>Lato</vt:lpstr>
      <vt:lpstr>Focus</vt:lpstr>
      <vt:lpstr>The    Ps</vt:lpstr>
      <vt:lpstr>Project Idea Refresher</vt:lpstr>
      <vt:lpstr>The Beginning To Current</vt:lpstr>
      <vt:lpstr>Project Progress/Plan</vt:lpstr>
      <vt:lpstr>Architectural Design</vt:lpstr>
      <vt:lpstr>Impact of Feedback (The Galaxy Coasters)</vt:lpstr>
      <vt:lpstr>Website Functionality</vt:lpstr>
      <vt:lpstr>Reflection Time!!!</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Ps</dc:title>
  <cp:lastModifiedBy>favor fasunwon</cp:lastModifiedBy>
  <cp:revision>1</cp:revision>
  <dcterms:modified xsi:type="dcterms:W3CDTF">2020-12-03T05:31:24Z</dcterms:modified>
</cp:coreProperties>
</file>